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71" r:id="rId6"/>
    <p:sldId id="267" r:id="rId7"/>
    <p:sldId id="266" r:id="rId8"/>
    <p:sldId id="259" r:id="rId9"/>
    <p:sldId id="260" r:id="rId10"/>
    <p:sldId id="261" r:id="rId11"/>
    <p:sldId id="265" r:id="rId12"/>
    <p:sldId id="263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selemente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28-05-17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6XQiF-avHs" TargetMode="Externa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7513" y="2168339"/>
            <a:ext cx="8307387" cy="898296"/>
          </a:xfrm>
        </p:spPr>
        <p:txBody>
          <a:bodyPr/>
          <a:lstStyle/>
          <a:p>
            <a:r>
              <a:rPr lang="nl-NL" dirty="0" smtClean="0"/>
              <a:t>The International </a:t>
            </a:r>
            <a:r>
              <a:rPr lang="nl-NL" dirty="0" err="1" smtClean="0"/>
              <a:t>Criminal</a:t>
            </a:r>
            <a:r>
              <a:rPr lang="nl-NL" dirty="0" smtClean="0"/>
              <a:t> Court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17513" y="3433482"/>
            <a:ext cx="8307387" cy="92688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Marcus Wagemakers, counsel at the </a:t>
            </a:r>
            <a:r>
              <a:rPr lang="nl-NL" dirty="0" err="1" smtClean="0"/>
              <a:t>international</a:t>
            </a:r>
            <a:r>
              <a:rPr lang="nl-NL" dirty="0" smtClean="0"/>
              <a:t> </a:t>
            </a:r>
            <a:r>
              <a:rPr lang="nl-NL" dirty="0" err="1" smtClean="0"/>
              <a:t>criminal</a:t>
            </a:r>
            <a:r>
              <a:rPr lang="nl-NL" dirty="0" smtClean="0"/>
              <a:t> court | </a:t>
            </a:r>
            <a:r>
              <a:rPr lang="nl-NL" dirty="0" err="1" smtClean="0"/>
              <a:t>conseil</a:t>
            </a:r>
            <a:r>
              <a:rPr lang="nl-NL" dirty="0" smtClean="0"/>
              <a:t> </a:t>
            </a:r>
            <a:r>
              <a:rPr lang="nl-NL" dirty="0" err="1" smtClean="0"/>
              <a:t>auprès</a:t>
            </a:r>
            <a:r>
              <a:rPr lang="nl-NL" dirty="0" smtClean="0"/>
              <a:t> de la cour </a:t>
            </a:r>
            <a:r>
              <a:rPr lang="nl-NL" dirty="0" err="1" smtClean="0"/>
              <a:t>pénale</a:t>
            </a:r>
            <a:r>
              <a:rPr lang="nl-NL" dirty="0" smtClean="0"/>
              <a:t> internationale</a:t>
            </a:r>
          </a:p>
          <a:p>
            <a:r>
              <a:rPr lang="nl-NL" dirty="0" smtClean="0"/>
              <a:t>Rotary, 23 May 2017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80" y="4563036"/>
            <a:ext cx="3134372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6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Dealing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international</a:t>
            </a:r>
            <a:r>
              <a:rPr lang="nl-NL" dirty="0" smtClean="0"/>
              <a:t> crimes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After</a:t>
            </a:r>
            <a:r>
              <a:rPr lang="nl-NL" dirty="0" smtClean="0"/>
              <a:t> WW II: International Military </a:t>
            </a:r>
            <a:r>
              <a:rPr lang="nl-NL" dirty="0" err="1" smtClean="0"/>
              <a:t>Tribunals</a:t>
            </a:r>
            <a:r>
              <a:rPr lang="nl-NL" dirty="0" smtClean="0"/>
              <a:t>: </a:t>
            </a:r>
            <a:r>
              <a:rPr lang="nl-NL" dirty="0" err="1" smtClean="0"/>
              <a:t>Nuremberg</a:t>
            </a:r>
            <a:r>
              <a:rPr lang="nl-NL" dirty="0" smtClean="0"/>
              <a:t>/Tokyo</a:t>
            </a:r>
          </a:p>
          <a:p>
            <a:r>
              <a:rPr lang="nl-NL" dirty="0" smtClean="0"/>
              <a:t>Ad Hoc </a:t>
            </a:r>
            <a:r>
              <a:rPr lang="nl-NL" dirty="0" err="1" smtClean="0"/>
              <a:t>Tribunals</a:t>
            </a:r>
            <a:r>
              <a:rPr lang="nl-NL" dirty="0" smtClean="0"/>
              <a:t> </a:t>
            </a:r>
            <a:r>
              <a:rPr lang="nl-NL" dirty="0" err="1" smtClean="0"/>
              <a:t>established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United Nations Security Council: ICTY/ICTR</a:t>
            </a:r>
          </a:p>
          <a:p>
            <a:r>
              <a:rPr lang="nl-NL" dirty="0" err="1" smtClean="0"/>
              <a:t>Internationalized</a:t>
            </a:r>
            <a:r>
              <a:rPr lang="nl-NL" dirty="0" smtClean="0"/>
              <a:t> courts </a:t>
            </a:r>
            <a:r>
              <a:rPr lang="nl-NL" dirty="0" err="1" smtClean="0"/>
              <a:t>based</a:t>
            </a:r>
            <a:r>
              <a:rPr lang="nl-NL" dirty="0" smtClean="0"/>
              <a:t> on bi </a:t>
            </a:r>
            <a:r>
              <a:rPr lang="nl-NL" dirty="0" err="1" smtClean="0"/>
              <a:t>lateral</a:t>
            </a:r>
            <a:r>
              <a:rPr lang="nl-NL" dirty="0" smtClean="0"/>
              <a:t> </a:t>
            </a:r>
            <a:r>
              <a:rPr lang="nl-NL" dirty="0" err="1" smtClean="0"/>
              <a:t>treaties</a:t>
            </a:r>
            <a:r>
              <a:rPr lang="nl-NL" dirty="0" smtClean="0"/>
              <a:t>/</a:t>
            </a:r>
            <a:r>
              <a:rPr lang="nl-NL" dirty="0" err="1" smtClean="0"/>
              <a:t>agreements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the UN </a:t>
            </a:r>
            <a:r>
              <a:rPr lang="nl-NL" dirty="0" err="1" smtClean="0"/>
              <a:t>and</a:t>
            </a:r>
            <a:r>
              <a:rPr lang="nl-NL" dirty="0" smtClean="0"/>
              <a:t> the relevant country: Sierra Leone, Cambodia, East Timor, Lebanon</a:t>
            </a:r>
          </a:p>
          <a:p>
            <a:r>
              <a:rPr lang="nl-NL" dirty="0" smtClean="0"/>
              <a:t>Permanent Court </a:t>
            </a:r>
            <a:r>
              <a:rPr lang="nl-NL" dirty="0" err="1" smtClean="0"/>
              <a:t>established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Treaty</a:t>
            </a:r>
            <a:r>
              <a:rPr lang="nl-NL" dirty="0" smtClean="0"/>
              <a:t>: the ICC</a:t>
            </a:r>
          </a:p>
        </p:txBody>
      </p:sp>
    </p:spTree>
    <p:extLst>
      <p:ext uri="{BB962C8B-B14F-4D97-AF65-F5344CB8AC3E}">
        <p14:creationId xmlns:p14="http://schemas.microsoft.com/office/powerpoint/2010/main" val="373088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National </a:t>
            </a:r>
            <a:r>
              <a:rPr lang="nl-NL" dirty="0" smtClean="0"/>
              <a:t>Courts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Recently</a:t>
            </a:r>
            <a:r>
              <a:rPr lang="nl-NL" dirty="0"/>
              <a:t>: ‘s</a:t>
            </a:r>
            <a:r>
              <a:rPr lang="nl-NL" dirty="0" smtClean="0"/>
              <a:t>-Hertogenbosch </a:t>
            </a:r>
            <a:r>
              <a:rPr lang="nl-NL" dirty="0" err="1"/>
              <a:t>Appeals</a:t>
            </a:r>
            <a:r>
              <a:rPr lang="nl-NL" dirty="0"/>
              <a:t> </a:t>
            </a:r>
            <a:r>
              <a:rPr lang="nl-NL" dirty="0" smtClean="0"/>
              <a:t>Court, the </a:t>
            </a:r>
            <a:r>
              <a:rPr lang="nl-NL" dirty="0"/>
              <a:t>N</a:t>
            </a:r>
            <a:r>
              <a:rPr lang="nl-NL" dirty="0" smtClean="0"/>
              <a:t>etherlands: </a:t>
            </a:r>
            <a:r>
              <a:rPr lang="nl-NL" dirty="0" err="1"/>
              <a:t>aiding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abbeting</a:t>
            </a:r>
            <a:r>
              <a:rPr lang="nl-NL" dirty="0"/>
              <a:t> warcrimes in Liberia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Guinnee</a:t>
            </a:r>
            <a:r>
              <a:rPr lang="nl-NL" dirty="0"/>
              <a:t>; 19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impridsonment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026" y="3716959"/>
            <a:ext cx="4128852" cy="23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6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Current</a:t>
            </a:r>
            <a:r>
              <a:rPr lang="nl-NL" dirty="0" smtClean="0"/>
              <a:t> ICC  cases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err="1" smtClean="0"/>
              <a:t>Preliminairy</a:t>
            </a:r>
            <a:r>
              <a:rPr lang="nl-NL" i="1" dirty="0" smtClean="0"/>
              <a:t> </a:t>
            </a:r>
            <a:r>
              <a:rPr lang="nl-NL" i="1" dirty="0" err="1" smtClean="0"/>
              <a:t>investigations</a:t>
            </a:r>
            <a:r>
              <a:rPr lang="nl-NL" dirty="0" smtClean="0"/>
              <a:t>: Afghanistan, Burundi, Colombia, Gabon, Guinea, Iraq/UK, Nigeria, </a:t>
            </a:r>
            <a:r>
              <a:rPr lang="nl-NL" dirty="0" err="1" smtClean="0"/>
              <a:t>Palestine</a:t>
            </a:r>
            <a:r>
              <a:rPr lang="nl-NL" dirty="0" smtClean="0"/>
              <a:t>, Ukraine</a:t>
            </a:r>
          </a:p>
          <a:p>
            <a:r>
              <a:rPr lang="nl-NL" i="1" u="sng" dirty="0" smtClean="0"/>
              <a:t>Under </a:t>
            </a:r>
            <a:r>
              <a:rPr lang="nl-NL" i="1" u="sng" dirty="0" err="1" smtClean="0"/>
              <a:t>investigation</a:t>
            </a:r>
            <a:r>
              <a:rPr lang="nl-NL" dirty="0" smtClean="0"/>
              <a:t>: Uganda, DRC, </a:t>
            </a:r>
            <a:r>
              <a:rPr lang="nl-NL" dirty="0" err="1" smtClean="0"/>
              <a:t>Darfur</a:t>
            </a:r>
            <a:r>
              <a:rPr lang="nl-NL" dirty="0" smtClean="0"/>
              <a:t>/Sudan, CAR, Kenya, Libya, </a:t>
            </a:r>
            <a:r>
              <a:rPr lang="nl-NL" dirty="0" err="1" smtClean="0"/>
              <a:t>Cote</a:t>
            </a:r>
            <a:r>
              <a:rPr lang="nl-NL" dirty="0" smtClean="0"/>
              <a:t> </a:t>
            </a:r>
            <a:r>
              <a:rPr lang="nl-NL" dirty="0" err="1" smtClean="0"/>
              <a:t>d’Ivoire</a:t>
            </a:r>
            <a:r>
              <a:rPr lang="nl-NL" dirty="0" smtClean="0"/>
              <a:t>, Mali, CAR II, Georgia</a:t>
            </a:r>
          </a:p>
          <a:p>
            <a:r>
              <a:rPr lang="nl-NL" i="1" u="sng" dirty="0" smtClean="0"/>
              <a:t>Case</a:t>
            </a:r>
            <a:r>
              <a:rPr lang="nl-NL" i="1" dirty="0" smtClean="0"/>
              <a:t>s</a:t>
            </a:r>
            <a:r>
              <a:rPr lang="nl-NL" dirty="0" smtClean="0"/>
              <a:t>: CAR, </a:t>
            </a:r>
            <a:r>
              <a:rPr lang="nl-NL" dirty="0" err="1" smtClean="0"/>
              <a:t>Cote</a:t>
            </a:r>
            <a:r>
              <a:rPr lang="nl-NL" dirty="0" smtClean="0"/>
              <a:t> </a:t>
            </a:r>
            <a:r>
              <a:rPr lang="nl-NL" dirty="0" err="1" smtClean="0"/>
              <a:t>d’Ivoire</a:t>
            </a:r>
            <a:r>
              <a:rPr lang="nl-NL" dirty="0" smtClean="0"/>
              <a:t>, </a:t>
            </a:r>
            <a:r>
              <a:rPr lang="nl-NL" dirty="0" err="1" smtClean="0"/>
              <a:t>Darfur</a:t>
            </a:r>
            <a:r>
              <a:rPr lang="nl-NL" dirty="0" smtClean="0"/>
              <a:t>/Sudan, DRC, Kenya, Libya, Mali, Uganda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77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Victims </a:t>
            </a:r>
            <a:r>
              <a:rPr lang="nl-NL" dirty="0" err="1" smtClean="0"/>
              <a:t>participation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victim</a:t>
            </a:r>
            <a:r>
              <a:rPr lang="nl-NL" dirty="0" smtClean="0"/>
              <a:t> is a person </a:t>
            </a:r>
            <a:r>
              <a:rPr lang="nl-NL" dirty="0" err="1" smtClean="0"/>
              <a:t>who</a:t>
            </a:r>
            <a:r>
              <a:rPr lang="nl-NL" dirty="0" smtClean="0"/>
              <a:t> has </a:t>
            </a:r>
            <a:r>
              <a:rPr lang="nl-NL" dirty="0" err="1" smtClean="0"/>
              <a:t>suffered</a:t>
            </a:r>
            <a:r>
              <a:rPr lang="nl-NL" dirty="0" smtClean="0"/>
              <a:t> </a:t>
            </a:r>
            <a:r>
              <a:rPr lang="nl-NL" dirty="0" err="1" smtClean="0"/>
              <a:t>harm</a:t>
            </a:r>
            <a:r>
              <a:rPr lang="nl-NL" dirty="0" smtClean="0"/>
              <a:t> as a </a:t>
            </a:r>
            <a:r>
              <a:rPr lang="nl-NL" dirty="0" err="1" smtClean="0"/>
              <a:t>result</a:t>
            </a:r>
            <a:r>
              <a:rPr lang="nl-NL" dirty="0" smtClean="0"/>
              <a:t> of the </a:t>
            </a:r>
            <a:r>
              <a:rPr lang="nl-NL" dirty="0" err="1" smtClean="0"/>
              <a:t>commission</a:t>
            </a:r>
            <a:r>
              <a:rPr lang="nl-NL" dirty="0" smtClean="0"/>
              <a:t> of a crime </a:t>
            </a:r>
            <a:r>
              <a:rPr lang="nl-NL" dirty="0" err="1" smtClean="0"/>
              <a:t>within</a:t>
            </a:r>
            <a:r>
              <a:rPr lang="nl-NL" dirty="0" smtClean="0"/>
              <a:t> the </a:t>
            </a:r>
            <a:r>
              <a:rPr lang="nl-NL" dirty="0" err="1" smtClean="0"/>
              <a:t>ICC’s</a:t>
            </a:r>
            <a:r>
              <a:rPr lang="nl-NL" dirty="0" smtClean="0"/>
              <a:t> </a:t>
            </a:r>
            <a:r>
              <a:rPr lang="nl-NL" dirty="0" err="1" smtClean="0"/>
              <a:t>jurisdiction</a:t>
            </a: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19" y="3789201"/>
            <a:ext cx="3932013" cy="22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5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Victims</a:t>
            </a:r>
            <a:r>
              <a:rPr lang="nl-NL" dirty="0" smtClean="0"/>
              <a:t> </a:t>
            </a:r>
            <a:r>
              <a:rPr lang="nl-NL" dirty="0" err="1" smtClean="0"/>
              <a:t>participation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Unique: </a:t>
            </a:r>
            <a:r>
              <a:rPr lang="nl-NL" dirty="0" err="1"/>
              <a:t>Victims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participate</a:t>
            </a:r>
            <a:r>
              <a:rPr lang="nl-NL" dirty="0"/>
              <a:t> in the </a:t>
            </a:r>
            <a:r>
              <a:rPr lang="nl-NL" dirty="0" err="1" smtClean="0"/>
              <a:t>proceedings</a:t>
            </a:r>
            <a:r>
              <a:rPr lang="nl-NL" dirty="0" smtClean="0"/>
              <a:t>, </a:t>
            </a:r>
            <a:r>
              <a:rPr lang="nl-NL" dirty="0" err="1"/>
              <a:t>independently</a:t>
            </a:r>
            <a:r>
              <a:rPr lang="nl-NL" dirty="0"/>
              <a:t> of the </a:t>
            </a:r>
            <a:r>
              <a:rPr lang="nl-NL" dirty="0" err="1"/>
              <a:t>prosecutions</a:t>
            </a:r>
            <a:r>
              <a:rPr lang="nl-NL" dirty="0"/>
              <a:t> office or </a:t>
            </a:r>
            <a:r>
              <a:rPr lang="nl-NL" dirty="0" err="1"/>
              <a:t>defence</a:t>
            </a:r>
            <a:r>
              <a:rPr lang="nl-NL" dirty="0"/>
              <a:t>. </a:t>
            </a:r>
          </a:p>
          <a:p>
            <a:r>
              <a:rPr lang="nl-NL" dirty="0" err="1"/>
              <a:t>Victims</a:t>
            </a:r>
            <a:r>
              <a:rPr lang="nl-NL" dirty="0"/>
              <a:t> have the right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legal</a:t>
            </a:r>
            <a:r>
              <a:rPr lang="nl-NL" dirty="0"/>
              <a:t> </a:t>
            </a:r>
            <a:r>
              <a:rPr lang="nl-NL" dirty="0" err="1"/>
              <a:t>representative</a:t>
            </a:r>
            <a:r>
              <a:rPr lang="nl-NL" dirty="0"/>
              <a:t> in the courtroom </a:t>
            </a:r>
            <a:endParaRPr lang="nl-NL" dirty="0" smtClean="0"/>
          </a:p>
          <a:p>
            <a:r>
              <a:rPr lang="nl-NL" dirty="0" smtClean="0"/>
              <a:t>Trust fund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victims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776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Witnesses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ICC’s</a:t>
            </a:r>
            <a:r>
              <a:rPr lang="nl-NL" dirty="0" smtClean="0"/>
              <a:t> </a:t>
            </a:r>
            <a:r>
              <a:rPr lang="nl-NL" dirty="0" err="1" smtClean="0"/>
              <a:t>Victims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Witnessess</a:t>
            </a:r>
            <a:r>
              <a:rPr lang="nl-NL" dirty="0" smtClean="0"/>
              <a:t> Unit</a:t>
            </a:r>
          </a:p>
          <a:p>
            <a:r>
              <a:rPr lang="nl-NL" dirty="0" err="1" smtClean="0"/>
              <a:t>Protective</a:t>
            </a:r>
            <a:r>
              <a:rPr lang="nl-NL" dirty="0" smtClean="0"/>
              <a:t> </a:t>
            </a:r>
            <a:r>
              <a:rPr lang="nl-NL" dirty="0" err="1" smtClean="0"/>
              <a:t>measures</a:t>
            </a:r>
            <a:r>
              <a:rPr lang="nl-NL" dirty="0" smtClean="0"/>
              <a:t>, </a:t>
            </a:r>
            <a:r>
              <a:rPr lang="nl-NL" dirty="0" err="1" smtClean="0"/>
              <a:t>including</a:t>
            </a:r>
            <a:r>
              <a:rPr lang="nl-NL" dirty="0" smtClean="0"/>
              <a:t> </a:t>
            </a:r>
            <a:r>
              <a:rPr lang="nl-NL" dirty="0" err="1" smtClean="0"/>
              <a:t>operational</a:t>
            </a:r>
            <a:r>
              <a:rPr lang="nl-NL" dirty="0" smtClean="0"/>
              <a:t> </a:t>
            </a:r>
            <a:r>
              <a:rPr lang="nl-NL" dirty="0" err="1" smtClean="0"/>
              <a:t>protective</a:t>
            </a:r>
            <a:r>
              <a:rPr lang="nl-NL" dirty="0" smtClean="0"/>
              <a:t> </a:t>
            </a:r>
            <a:r>
              <a:rPr lang="nl-NL" dirty="0" err="1" smtClean="0"/>
              <a:t>measures</a:t>
            </a:r>
            <a:endParaRPr lang="nl-NL" dirty="0" smtClean="0"/>
          </a:p>
          <a:p>
            <a:r>
              <a:rPr lang="nl-NL" dirty="0" smtClean="0"/>
              <a:t> ICC </a:t>
            </a:r>
            <a:r>
              <a:rPr lang="nl-NL" dirty="0" err="1" smtClean="0"/>
              <a:t>Witness</a:t>
            </a:r>
            <a:r>
              <a:rPr lang="nl-NL" dirty="0" smtClean="0"/>
              <a:t> </a:t>
            </a:r>
            <a:r>
              <a:rPr lang="nl-NL" dirty="0" err="1" smtClean="0"/>
              <a:t>Protection</a:t>
            </a:r>
            <a:r>
              <a:rPr lang="nl-NL" dirty="0" smtClean="0"/>
              <a:t> </a:t>
            </a:r>
            <a:r>
              <a:rPr lang="nl-NL" dirty="0" err="1" smtClean="0"/>
              <a:t>Programme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020" y="3955785"/>
            <a:ext cx="2914729" cy="22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marcus@mwagemakers.nl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802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the </a:t>
            </a:r>
            <a:r>
              <a:rPr lang="nl-NL" dirty="0" err="1" smtClean="0"/>
              <a:t>international</a:t>
            </a:r>
            <a:r>
              <a:rPr lang="nl-NL" dirty="0" smtClean="0"/>
              <a:t> </a:t>
            </a:r>
            <a:r>
              <a:rPr lang="nl-NL" dirty="0" err="1" smtClean="0"/>
              <a:t>criminal</a:t>
            </a:r>
            <a:r>
              <a:rPr lang="nl-NL" dirty="0" smtClean="0"/>
              <a:t> court?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permanent </a:t>
            </a:r>
            <a:r>
              <a:rPr lang="nl-NL" dirty="0" err="1" smtClean="0"/>
              <a:t>international</a:t>
            </a:r>
            <a:r>
              <a:rPr lang="nl-NL" dirty="0" smtClean="0"/>
              <a:t> court </a:t>
            </a:r>
            <a:r>
              <a:rPr lang="nl-NL" dirty="0" err="1" smtClean="0"/>
              <a:t>created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investigate</a:t>
            </a:r>
            <a:r>
              <a:rPr lang="nl-NL" dirty="0" smtClean="0"/>
              <a:t>, </a:t>
            </a:r>
            <a:r>
              <a:rPr lang="nl-NL" dirty="0" err="1" smtClean="0"/>
              <a:t>prosecute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try</a:t>
            </a:r>
            <a:r>
              <a:rPr lang="nl-NL" dirty="0" smtClean="0"/>
              <a:t> </a:t>
            </a:r>
            <a:r>
              <a:rPr lang="nl-NL" dirty="0" err="1" smtClean="0"/>
              <a:t>individuals</a:t>
            </a:r>
            <a:r>
              <a:rPr lang="nl-NL" dirty="0" smtClean="0"/>
              <a:t> </a:t>
            </a:r>
            <a:r>
              <a:rPr lang="nl-NL" dirty="0" err="1" smtClean="0"/>
              <a:t>alleged</a:t>
            </a:r>
            <a:r>
              <a:rPr lang="nl-NL" dirty="0" smtClean="0"/>
              <a:t> of </a:t>
            </a:r>
            <a:r>
              <a:rPr lang="nl-NL" dirty="0" err="1" smtClean="0"/>
              <a:t>commiting</a:t>
            </a:r>
            <a:r>
              <a:rPr lang="nl-NL" dirty="0" smtClean="0"/>
              <a:t> crimes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international</a:t>
            </a:r>
            <a:r>
              <a:rPr lang="nl-NL" dirty="0" smtClean="0"/>
              <a:t> community.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00618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Short </a:t>
            </a:r>
            <a:r>
              <a:rPr lang="nl-NL" dirty="0" err="1" smtClean="0"/>
              <a:t>fact</a:t>
            </a:r>
            <a:r>
              <a:rPr lang="nl-NL" dirty="0" smtClean="0"/>
              <a:t> list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Located</a:t>
            </a:r>
            <a:r>
              <a:rPr lang="nl-NL" dirty="0" smtClean="0"/>
              <a:t> </a:t>
            </a:r>
            <a:r>
              <a:rPr lang="nl-NL" dirty="0"/>
              <a:t>i</a:t>
            </a:r>
            <a:r>
              <a:rPr lang="nl-NL" dirty="0" smtClean="0"/>
              <a:t>n the Hague, The Netherlands;</a:t>
            </a:r>
          </a:p>
          <a:p>
            <a:r>
              <a:rPr lang="nl-NL" dirty="0" smtClean="0"/>
              <a:t>Court of last resort;</a:t>
            </a:r>
          </a:p>
          <a:p>
            <a:r>
              <a:rPr lang="nl-NL" dirty="0" err="1" smtClean="0"/>
              <a:t>Not</a:t>
            </a:r>
            <a:r>
              <a:rPr lang="nl-NL" dirty="0" smtClean="0"/>
              <a:t> a part of the United Nations system; the ICC is a </a:t>
            </a:r>
            <a:r>
              <a:rPr lang="nl-NL" dirty="0" err="1" smtClean="0"/>
              <a:t>self</a:t>
            </a:r>
            <a:r>
              <a:rPr lang="nl-NL" dirty="0" smtClean="0"/>
              <a:t> </a:t>
            </a:r>
            <a:r>
              <a:rPr lang="nl-NL" dirty="0" err="1" smtClean="0"/>
              <a:t>regulatory</a:t>
            </a:r>
            <a:r>
              <a:rPr lang="nl-NL" dirty="0" smtClean="0"/>
              <a:t> body</a:t>
            </a:r>
          </a:p>
          <a:p>
            <a:pPr marL="0" indent="0">
              <a:buNone/>
            </a:pPr>
            <a:r>
              <a:rPr lang="nl-NL" dirty="0" err="1" smtClean="0"/>
              <a:t>Mandate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Rome </a:t>
            </a:r>
            <a:r>
              <a:rPr lang="nl-NL" dirty="0" err="1" smtClean="0"/>
              <a:t>Statute</a:t>
            </a:r>
            <a:r>
              <a:rPr lang="nl-NL" dirty="0" smtClean="0"/>
              <a:t>, </a:t>
            </a:r>
            <a:r>
              <a:rPr lang="nl-NL" dirty="0" err="1" smtClean="0"/>
              <a:t>adopted</a:t>
            </a:r>
            <a:r>
              <a:rPr lang="nl-NL" dirty="0" smtClean="0"/>
              <a:t> 17 </a:t>
            </a:r>
            <a:r>
              <a:rPr lang="nl-NL" dirty="0" err="1" smtClean="0"/>
              <a:t>July</a:t>
            </a:r>
            <a:r>
              <a:rPr lang="nl-NL" dirty="0" smtClean="0"/>
              <a:t> 1998, </a:t>
            </a:r>
            <a:r>
              <a:rPr lang="nl-NL" dirty="0" err="1" smtClean="0"/>
              <a:t>entered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force 1 </a:t>
            </a:r>
            <a:r>
              <a:rPr lang="nl-NL" dirty="0" err="1" smtClean="0"/>
              <a:t>july</a:t>
            </a:r>
            <a:r>
              <a:rPr lang="nl-NL" dirty="0" smtClean="0"/>
              <a:t> 2002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02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the ICC </a:t>
            </a:r>
            <a:r>
              <a:rPr lang="nl-NL" dirty="0" err="1" smtClean="0"/>
              <a:t>intervenes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nl-NL" dirty="0" smtClean="0"/>
              <a:t>A </a:t>
            </a:r>
            <a:r>
              <a:rPr lang="nl-NL" dirty="0" err="1" smtClean="0"/>
              <a:t>situation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referred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Prosecutor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(i) the UN Security Council </a:t>
            </a:r>
            <a:r>
              <a:rPr lang="nl-NL" dirty="0" err="1" smtClean="0"/>
              <a:t>and</a:t>
            </a:r>
            <a:r>
              <a:rPr lang="nl-NL" dirty="0" smtClean="0"/>
              <a:t>/or (ii) a State Party; The </a:t>
            </a:r>
            <a:r>
              <a:rPr lang="nl-NL" dirty="0" err="1" smtClean="0"/>
              <a:t>Prosecuter</a:t>
            </a:r>
            <a:r>
              <a:rPr lang="nl-NL" dirty="0" smtClean="0"/>
              <a:t> is</a:t>
            </a:r>
            <a:r>
              <a:rPr lang="nl-NL" i="1" u="sng" dirty="0" smtClean="0"/>
              <a:t> </a:t>
            </a:r>
            <a:r>
              <a:rPr lang="nl-NL" i="1" u="sng" dirty="0" err="1" smtClean="0"/>
              <a:t>obliged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initiate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investigation</a:t>
            </a:r>
            <a:r>
              <a:rPr lang="nl-NL" dirty="0" smtClean="0"/>
              <a:t>;</a:t>
            </a:r>
          </a:p>
          <a:p>
            <a:pPr>
              <a:buFontTx/>
              <a:buChar char="•"/>
            </a:pPr>
            <a:r>
              <a:rPr lang="nl-NL" dirty="0" smtClean="0"/>
              <a:t>The </a:t>
            </a:r>
            <a:r>
              <a:rPr lang="nl-NL" dirty="0" err="1" smtClean="0"/>
              <a:t>Prosecutor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launch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investigation</a:t>
            </a:r>
            <a:endParaRPr lang="nl-NL" dirty="0" smtClean="0"/>
          </a:p>
          <a:p>
            <a:pPr marL="0" indent="0">
              <a:buNone/>
            </a:pPr>
            <a:r>
              <a:rPr lang="nl-NL" i="1" dirty="0" err="1"/>
              <a:t>p</a:t>
            </a:r>
            <a:r>
              <a:rPr lang="nl-NL" i="1" dirty="0" err="1" smtClean="0"/>
              <a:t>roprio</a:t>
            </a:r>
            <a:r>
              <a:rPr lang="nl-NL" i="1" dirty="0" smtClean="0"/>
              <a:t> </a:t>
            </a:r>
            <a:r>
              <a:rPr lang="nl-NL" i="1" dirty="0" err="1" smtClean="0"/>
              <a:t>muto</a:t>
            </a:r>
            <a:r>
              <a:rPr lang="nl-NL" i="1" dirty="0" smtClean="0"/>
              <a:t>; </a:t>
            </a:r>
            <a:r>
              <a:rPr lang="nl-NL" dirty="0" smtClean="0"/>
              <a:t>on the basis of information</a:t>
            </a:r>
          </a:p>
          <a:p>
            <a:pPr marL="0" indent="0">
              <a:buNone/>
            </a:pPr>
            <a:r>
              <a:rPr lang="nl-NL" dirty="0" smtClean="0"/>
              <a:t>(</a:t>
            </a:r>
            <a:r>
              <a:rPr lang="nl-NL" dirty="0" err="1" smtClean="0"/>
              <a:t>otherwise</a:t>
            </a:r>
            <a:r>
              <a:rPr lang="nl-NL" dirty="0" smtClean="0"/>
              <a:t> </a:t>
            </a:r>
            <a:r>
              <a:rPr lang="nl-NL" dirty="0" err="1" smtClean="0"/>
              <a:t>received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i="1" dirty="0" smtClean="0"/>
              <a:t>Rome </a:t>
            </a:r>
            <a:r>
              <a:rPr lang="nl-NL" i="1" dirty="0" err="1" smtClean="0"/>
              <a:t>Statute</a:t>
            </a:r>
            <a:r>
              <a:rPr lang="nl-NL" i="1" dirty="0" smtClean="0"/>
              <a:t> art. 15 (1)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031" y="4192663"/>
            <a:ext cx="3421869" cy="18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0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Criterion</a:t>
            </a:r>
            <a:r>
              <a:rPr lang="nl-NL" dirty="0" smtClean="0"/>
              <a:t> of a </a:t>
            </a:r>
            <a:r>
              <a:rPr lang="nl-NL" dirty="0" err="1" smtClean="0"/>
              <a:t>reasonable</a:t>
            </a:r>
            <a:r>
              <a:rPr lang="nl-NL" dirty="0" smtClean="0"/>
              <a:t> basis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Prosecutor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deny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investigation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he </a:t>
            </a:r>
            <a:r>
              <a:rPr lang="nl-NL" dirty="0" err="1" smtClean="0"/>
              <a:t>determines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is no </a:t>
            </a:r>
            <a:r>
              <a:rPr lang="nl-NL" dirty="0" err="1" smtClean="0"/>
              <a:t>reasonable</a:t>
            </a:r>
            <a:r>
              <a:rPr lang="nl-NL" dirty="0" smtClean="0"/>
              <a:t> basis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proceed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err="1" smtClean="0"/>
              <a:t>Criterion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 smtClean="0"/>
              <a:t>Existence</a:t>
            </a:r>
            <a:r>
              <a:rPr lang="nl-NL" dirty="0" smtClean="0"/>
              <a:t> of a </a:t>
            </a:r>
            <a:r>
              <a:rPr lang="nl-NL" dirty="0" err="1" smtClean="0"/>
              <a:t>sensible</a:t>
            </a:r>
            <a:r>
              <a:rPr lang="nl-NL" dirty="0" smtClean="0"/>
              <a:t> or </a:t>
            </a:r>
            <a:r>
              <a:rPr lang="nl-NL" dirty="0" err="1" smtClean="0"/>
              <a:t>reasonable</a:t>
            </a:r>
            <a:r>
              <a:rPr lang="nl-NL" dirty="0" smtClean="0"/>
              <a:t> </a:t>
            </a:r>
            <a:r>
              <a:rPr lang="nl-NL" dirty="0" err="1" smtClean="0"/>
              <a:t>justification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belief </a:t>
            </a:r>
            <a:r>
              <a:rPr lang="nl-NL" dirty="0" err="1" smtClean="0"/>
              <a:t>that</a:t>
            </a:r>
            <a:r>
              <a:rPr lang="nl-NL" dirty="0" smtClean="0"/>
              <a:t> a 	crime </a:t>
            </a:r>
            <a:r>
              <a:rPr lang="nl-NL" dirty="0" err="1" smtClean="0"/>
              <a:t>falling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the </a:t>
            </a:r>
            <a:r>
              <a:rPr lang="nl-NL" dirty="0" err="1" smtClean="0"/>
              <a:t>jurisdiction</a:t>
            </a:r>
            <a:r>
              <a:rPr lang="nl-NL" dirty="0" smtClean="0"/>
              <a:t> of the court has been or is </a:t>
            </a:r>
            <a:r>
              <a:rPr lang="nl-NL" dirty="0" err="1" smtClean="0"/>
              <a:t>being</a:t>
            </a:r>
            <a:r>
              <a:rPr lang="nl-NL" dirty="0" smtClean="0"/>
              <a:t> 	</a:t>
            </a:r>
            <a:r>
              <a:rPr lang="nl-NL" dirty="0" err="1" smtClean="0"/>
              <a:t>committed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Pre trial </a:t>
            </a:r>
            <a:r>
              <a:rPr lang="nl-NL" i="1" dirty="0" err="1" smtClean="0"/>
              <a:t>chamber</a:t>
            </a:r>
            <a:r>
              <a:rPr lang="nl-NL" i="1" dirty="0" smtClean="0"/>
              <a:t> </a:t>
            </a:r>
            <a:r>
              <a:rPr lang="nl-NL" i="1" dirty="0" err="1" smtClean="0"/>
              <a:t>Situation</a:t>
            </a:r>
            <a:r>
              <a:rPr lang="nl-NL" i="1" dirty="0" smtClean="0"/>
              <a:t> in the </a:t>
            </a:r>
            <a:r>
              <a:rPr lang="nl-NL" i="1" dirty="0" err="1" smtClean="0"/>
              <a:t>Republic</a:t>
            </a:r>
            <a:r>
              <a:rPr lang="nl-NL" i="1" dirty="0" smtClean="0"/>
              <a:t> of </a:t>
            </a:r>
            <a:r>
              <a:rPr lang="nl-NL" i="1" dirty="0"/>
              <a:t>K</a:t>
            </a:r>
            <a:r>
              <a:rPr lang="nl-NL" i="1" dirty="0" smtClean="0"/>
              <a:t>enya (ICC-01/09)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7472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The ICC: </a:t>
            </a:r>
            <a:endParaRPr lang="nl-NL" dirty="0" smtClean="0"/>
          </a:p>
          <a:p>
            <a:r>
              <a:rPr lang="nl-NL" dirty="0" err="1" smtClean="0"/>
              <a:t>investigates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dirty="0" err="1" smtClean="0"/>
              <a:t>prosecutes</a:t>
            </a:r>
            <a:r>
              <a:rPr lang="nl-NL" dirty="0" smtClean="0"/>
              <a:t>; </a:t>
            </a:r>
            <a:r>
              <a:rPr lang="nl-NL" dirty="0" err="1" smtClean="0"/>
              <a:t>and</a:t>
            </a:r>
            <a:endParaRPr lang="pl-PL" dirty="0" smtClean="0"/>
          </a:p>
          <a:p>
            <a:r>
              <a:rPr lang="nl-NL" dirty="0" smtClean="0"/>
              <a:t> </a:t>
            </a:r>
            <a:r>
              <a:rPr lang="nl-NL" dirty="0" err="1"/>
              <a:t>tries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suspects </a:t>
            </a:r>
            <a:r>
              <a:rPr lang="nl-NL" dirty="0"/>
              <a:t>of genocide, crimes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 smtClean="0"/>
              <a:t>humanity</a:t>
            </a:r>
            <a:r>
              <a:rPr lang="nl-NL" dirty="0" smtClean="0"/>
              <a:t>, </a:t>
            </a:r>
            <a:r>
              <a:rPr lang="nl-NL" dirty="0"/>
              <a:t>war crimes </a:t>
            </a:r>
            <a:r>
              <a:rPr lang="nl-NL" dirty="0" err="1" smtClean="0"/>
              <a:t>and</a:t>
            </a:r>
            <a:r>
              <a:rPr lang="nl-NL" dirty="0" smtClean="0"/>
              <a:t> crimes of </a:t>
            </a:r>
            <a:r>
              <a:rPr lang="nl-NL" dirty="0" err="1" smtClean="0"/>
              <a:t>aggression</a:t>
            </a:r>
            <a:r>
              <a:rPr lang="nl-NL" dirty="0" smtClean="0"/>
              <a:t> ONLY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/>
              <a:t>authorities</a:t>
            </a:r>
            <a:r>
              <a:rPr lang="nl-NL" dirty="0"/>
              <a:t>  are </a:t>
            </a:r>
            <a:r>
              <a:rPr lang="nl-NL" dirty="0" err="1"/>
              <a:t>unable</a:t>
            </a:r>
            <a:r>
              <a:rPr lang="nl-NL" dirty="0"/>
              <a:t> or </a:t>
            </a:r>
            <a:r>
              <a:rPr lang="nl-NL" dirty="0" err="1"/>
              <a:t>unwilling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so</a:t>
            </a:r>
            <a:endParaRPr lang="nl-NL" dirty="0"/>
          </a:p>
        </p:txBody>
      </p:sp>
      <p:pic>
        <p:nvPicPr>
          <p:cNvPr id="5" name="Afbeelding 4" descr="ICC courtroo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80" y="2599765"/>
            <a:ext cx="4657496" cy="24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Prosecution</a:t>
            </a:r>
            <a:r>
              <a:rPr lang="nl-NL" dirty="0" smtClean="0"/>
              <a:t> focus is on major </a:t>
            </a:r>
            <a:r>
              <a:rPr lang="nl-NL" dirty="0" err="1" smtClean="0"/>
              <a:t>perpetrators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ICC </a:t>
            </a:r>
            <a:r>
              <a:rPr lang="nl-NL" dirty="0" err="1" smtClean="0"/>
              <a:t>prosecutes</a:t>
            </a:r>
            <a:r>
              <a:rPr lang="nl-NL" dirty="0" smtClean="0"/>
              <a:t> </a:t>
            </a:r>
            <a:r>
              <a:rPr lang="nl-NL" dirty="0" err="1" smtClean="0"/>
              <a:t>individuals</a:t>
            </a:r>
            <a:r>
              <a:rPr lang="nl-NL" dirty="0" smtClean="0"/>
              <a:t>,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 or </a:t>
            </a:r>
            <a:r>
              <a:rPr lang="nl-NL" dirty="0" err="1" smtClean="0"/>
              <a:t>states</a:t>
            </a:r>
            <a:r>
              <a:rPr lang="nl-NL" dirty="0" smtClean="0"/>
              <a:t>.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is </a:t>
            </a:r>
            <a:r>
              <a:rPr lang="nl-NL" dirty="0" err="1" smtClean="0"/>
              <a:t>alleged</a:t>
            </a:r>
            <a:r>
              <a:rPr lang="nl-NL" dirty="0" smtClean="0"/>
              <a:t> </a:t>
            </a:r>
            <a:r>
              <a:rPr lang="nl-NL" dirty="0" err="1" smtClean="0"/>
              <a:t>committed</a:t>
            </a:r>
            <a:r>
              <a:rPr lang="nl-NL" dirty="0" smtClean="0"/>
              <a:t> crimes </a:t>
            </a:r>
            <a:r>
              <a:rPr lang="nl-NL" dirty="0" err="1" smtClean="0"/>
              <a:t>within</a:t>
            </a:r>
            <a:r>
              <a:rPr lang="nl-NL" dirty="0" smtClean="0"/>
              <a:t> the </a:t>
            </a:r>
            <a:r>
              <a:rPr lang="nl-NL" dirty="0" err="1" smtClean="0"/>
              <a:t>jurisdiction</a:t>
            </a:r>
            <a:r>
              <a:rPr lang="nl-NL" dirty="0" smtClean="0"/>
              <a:t> of the ICC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brought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the ICC. </a:t>
            </a:r>
          </a:p>
          <a:p>
            <a:r>
              <a:rPr lang="nl-NL" dirty="0" smtClean="0"/>
              <a:t>Focus is on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bear</a:t>
            </a:r>
            <a:r>
              <a:rPr lang="nl-NL" dirty="0" smtClean="0"/>
              <a:t> the </a:t>
            </a:r>
            <a:r>
              <a:rPr lang="nl-NL" dirty="0" err="1" smtClean="0"/>
              <a:t>greatest</a:t>
            </a:r>
            <a:r>
              <a:rPr lang="nl-NL" dirty="0" smtClean="0"/>
              <a:t> </a:t>
            </a:r>
            <a:r>
              <a:rPr lang="nl-NL" dirty="0" err="1" smtClean="0"/>
              <a:t>resposibility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alleged</a:t>
            </a:r>
            <a:r>
              <a:rPr lang="nl-NL" dirty="0" smtClean="0"/>
              <a:t>  crimes.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181" y="4504119"/>
            <a:ext cx="2621186" cy="17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1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Serious</a:t>
            </a:r>
            <a:r>
              <a:rPr lang="nl-NL" dirty="0" smtClean="0"/>
              <a:t> </a:t>
            </a:r>
            <a:r>
              <a:rPr lang="nl-NL" dirty="0" err="1" smtClean="0"/>
              <a:t>international</a:t>
            </a:r>
            <a:r>
              <a:rPr lang="nl-NL" dirty="0" smtClean="0"/>
              <a:t> crimes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i="1" dirty="0" smtClean="0"/>
              <a:t>Genocide</a:t>
            </a:r>
            <a:r>
              <a:rPr lang="nl-NL" dirty="0" smtClean="0"/>
              <a:t>: </a:t>
            </a:r>
            <a:r>
              <a:rPr lang="nl-NL" dirty="0" err="1" smtClean="0"/>
              <a:t>intention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destroy</a:t>
            </a:r>
            <a:r>
              <a:rPr lang="nl-NL" dirty="0" smtClean="0"/>
              <a:t> al or part of a </a:t>
            </a:r>
            <a:r>
              <a:rPr lang="nl-NL" dirty="0" err="1" smtClean="0"/>
              <a:t>national</a:t>
            </a:r>
            <a:r>
              <a:rPr lang="nl-NL" dirty="0" smtClean="0"/>
              <a:t> , </a:t>
            </a:r>
            <a:r>
              <a:rPr lang="nl-NL" dirty="0" err="1" smtClean="0"/>
              <a:t>ethnic</a:t>
            </a:r>
            <a:r>
              <a:rPr lang="nl-NL" dirty="0" smtClean="0"/>
              <a:t> </a:t>
            </a:r>
            <a:r>
              <a:rPr lang="nl-NL" dirty="0" err="1" smtClean="0"/>
              <a:t>racial</a:t>
            </a:r>
            <a:r>
              <a:rPr lang="nl-NL" dirty="0" smtClean="0"/>
              <a:t> or </a:t>
            </a:r>
            <a:r>
              <a:rPr lang="nl-NL" dirty="0" err="1" smtClean="0"/>
              <a:t>religious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as </a:t>
            </a:r>
            <a:r>
              <a:rPr lang="nl-NL" dirty="0" err="1" smtClean="0"/>
              <a:t>such</a:t>
            </a:r>
            <a:endParaRPr lang="nl-NL" dirty="0" smtClean="0"/>
          </a:p>
          <a:p>
            <a:r>
              <a:rPr lang="nl-NL" i="1" dirty="0" smtClean="0"/>
              <a:t>Crimes </a:t>
            </a:r>
            <a:r>
              <a:rPr lang="nl-NL" i="1" dirty="0" err="1" smtClean="0"/>
              <a:t>against</a:t>
            </a:r>
            <a:r>
              <a:rPr lang="nl-NL" i="1" dirty="0" smtClean="0"/>
              <a:t> </a:t>
            </a:r>
            <a:r>
              <a:rPr lang="nl-NL" i="1" dirty="0" err="1" smtClean="0"/>
              <a:t>humanity</a:t>
            </a:r>
            <a:r>
              <a:rPr lang="nl-NL" dirty="0" smtClean="0"/>
              <a:t>: </a:t>
            </a:r>
            <a:r>
              <a:rPr lang="nl-NL" dirty="0" err="1" smtClean="0"/>
              <a:t>widespread</a:t>
            </a:r>
            <a:r>
              <a:rPr lang="nl-NL" dirty="0" smtClean="0"/>
              <a:t> </a:t>
            </a:r>
            <a:r>
              <a:rPr lang="nl-NL" dirty="0" err="1" smtClean="0"/>
              <a:t>systematic</a:t>
            </a:r>
            <a:r>
              <a:rPr lang="nl-NL" dirty="0" smtClean="0"/>
              <a:t> attack on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civilian</a:t>
            </a:r>
            <a:r>
              <a:rPr lang="nl-NL" dirty="0" smtClean="0"/>
              <a:t> </a:t>
            </a:r>
            <a:r>
              <a:rPr lang="nl-NL" dirty="0" err="1" smtClean="0"/>
              <a:t>population</a:t>
            </a:r>
            <a:endParaRPr lang="nl-NL" dirty="0" smtClean="0"/>
          </a:p>
          <a:p>
            <a:r>
              <a:rPr lang="nl-NL" i="1" dirty="0" smtClean="0"/>
              <a:t>War crimes</a:t>
            </a:r>
            <a:r>
              <a:rPr lang="nl-NL" dirty="0" smtClean="0"/>
              <a:t>: </a:t>
            </a:r>
            <a:r>
              <a:rPr lang="nl-NL" dirty="0" err="1" smtClean="0"/>
              <a:t>breach</a:t>
            </a:r>
            <a:r>
              <a:rPr lang="nl-NL" dirty="0" smtClean="0"/>
              <a:t> of </a:t>
            </a:r>
            <a:r>
              <a:rPr lang="nl-NL" dirty="0"/>
              <a:t>G</a:t>
            </a:r>
            <a:r>
              <a:rPr lang="nl-NL" dirty="0" smtClean="0"/>
              <a:t>eneva </a:t>
            </a:r>
            <a:r>
              <a:rPr lang="nl-NL" dirty="0" err="1" smtClean="0"/>
              <a:t>Conventions</a:t>
            </a:r>
            <a:r>
              <a:rPr lang="nl-NL" dirty="0" smtClean="0"/>
              <a:t>/</a:t>
            </a:r>
            <a:r>
              <a:rPr lang="nl-NL" dirty="0" err="1" smtClean="0"/>
              <a:t>laws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customs</a:t>
            </a:r>
            <a:r>
              <a:rPr lang="nl-NL" dirty="0" smtClean="0"/>
              <a:t> of </a:t>
            </a:r>
            <a:r>
              <a:rPr lang="nl-NL" dirty="0" err="1" smtClean="0"/>
              <a:t>armed</a:t>
            </a:r>
            <a:r>
              <a:rPr lang="nl-NL" dirty="0" smtClean="0"/>
              <a:t> conflict</a:t>
            </a:r>
          </a:p>
          <a:p>
            <a:r>
              <a:rPr lang="nl-NL" i="1" dirty="0" smtClean="0"/>
              <a:t>Crimes of </a:t>
            </a:r>
            <a:r>
              <a:rPr lang="nl-NL" i="1" dirty="0" err="1" smtClean="0"/>
              <a:t>Aggression</a:t>
            </a:r>
            <a:r>
              <a:rPr lang="nl-NL" i="1" dirty="0" smtClean="0"/>
              <a:t>: </a:t>
            </a:r>
            <a:r>
              <a:rPr lang="nl-NL" dirty="0" err="1" smtClean="0"/>
              <a:t>includes</a:t>
            </a:r>
            <a:r>
              <a:rPr lang="nl-NL" dirty="0" smtClean="0"/>
              <a:t> </a:t>
            </a:r>
            <a:r>
              <a:rPr lang="nl-NL" dirty="0" err="1" smtClean="0"/>
              <a:t>among</a:t>
            </a:r>
            <a:r>
              <a:rPr lang="nl-NL" dirty="0" smtClean="0"/>
              <a:t> </a:t>
            </a:r>
            <a:r>
              <a:rPr lang="nl-NL" dirty="0" err="1" smtClean="0"/>
              <a:t>others</a:t>
            </a:r>
            <a:r>
              <a:rPr lang="nl-NL" dirty="0" smtClean="0"/>
              <a:t> </a:t>
            </a:r>
            <a:r>
              <a:rPr lang="nl-NL" dirty="0" err="1" smtClean="0"/>
              <a:t>invasion</a:t>
            </a:r>
            <a:r>
              <a:rPr lang="nl-NL" dirty="0" smtClean="0"/>
              <a:t>, military </a:t>
            </a:r>
            <a:r>
              <a:rPr lang="nl-NL" dirty="0" err="1" smtClean="0"/>
              <a:t>occupation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annexation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use</a:t>
            </a:r>
            <a:r>
              <a:rPr lang="nl-NL" dirty="0" smtClean="0"/>
              <a:t> of force, </a:t>
            </a:r>
            <a:r>
              <a:rPr lang="nl-NL" dirty="0" err="1" smtClean="0"/>
              <a:t>blockade</a:t>
            </a:r>
            <a:r>
              <a:rPr lang="nl-NL" dirty="0" smtClean="0"/>
              <a:t> of the </a:t>
            </a:r>
            <a:r>
              <a:rPr lang="nl-NL" dirty="0" err="1" smtClean="0"/>
              <a:t>ports</a:t>
            </a:r>
            <a:r>
              <a:rPr lang="nl-NL" dirty="0" smtClean="0"/>
              <a:t> or </a:t>
            </a:r>
            <a:r>
              <a:rPr lang="nl-NL" dirty="0" err="1" smtClean="0"/>
              <a:t>coasts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considered</a:t>
            </a:r>
            <a:r>
              <a:rPr lang="nl-NL" dirty="0" smtClean="0"/>
              <a:t> </a:t>
            </a:r>
            <a:r>
              <a:rPr lang="nl-NL" dirty="0" err="1" smtClean="0"/>
              <a:t>being</a:t>
            </a:r>
            <a:r>
              <a:rPr lang="nl-NL" dirty="0" smtClean="0"/>
              <a:t> a manifest  </a:t>
            </a:r>
            <a:r>
              <a:rPr lang="nl-NL" dirty="0" err="1" smtClean="0"/>
              <a:t>violation</a:t>
            </a:r>
            <a:r>
              <a:rPr lang="nl-NL" dirty="0" smtClean="0"/>
              <a:t> of the Carter of the United Nations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345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Cote</a:t>
            </a:r>
            <a:r>
              <a:rPr lang="nl-NL" dirty="0" smtClean="0"/>
              <a:t> </a:t>
            </a:r>
            <a:r>
              <a:rPr lang="nl-NL" dirty="0" err="1" smtClean="0"/>
              <a:t>d’Ivoire</a:t>
            </a:r>
            <a:r>
              <a:rPr lang="nl-NL" dirty="0" smtClean="0"/>
              <a:t> </a:t>
            </a:r>
            <a:r>
              <a:rPr lang="nl-NL" dirty="0" err="1" smtClean="0"/>
              <a:t>situation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Doc</a:t>
            </a:r>
            <a:r>
              <a:rPr lang="nl-NL" dirty="0" smtClean="0"/>
              <a:t> </a:t>
            </a:r>
            <a:r>
              <a:rPr lang="nl-NL" dirty="0" err="1" smtClean="0"/>
              <a:t>shadow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 smtClean="0"/>
          </a:p>
          <a:p>
            <a:r>
              <a:rPr lang="nl-NL" dirty="0">
                <a:hlinkClick r:id="rId2"/>
              </a:rPr>
              <a:t>https://www.youtube.com/watch?v=l6XQiF-</a:t>
            </a:r>
            <a:r>
              <a:rPr lang="nl-NL" dirty="0" smtClean="0">
                <a:hlinkClick r:id="rId2"/>
              </a:rPr>
              <a:t>avHs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2017 cote d ivoi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50519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385</TotalTime>
  <Words>624</Words>
  <Application>Microsoft Macintosh PowerPoint</Application>
  <PresentationFormat>Diavoorstelling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Expo</vt:lpstr>
      <vt:lpstr>The International Criminal Court</vt:lpstr>
      <vt:lpstr>What is the international criminal court?</vt:lpstr>
      <vt:lpstr>Short fact list</vt:lpstr>
      <vt:lpstr>How the ICC intervenes</vt:lpstr>
      <vt:lpstr>Criterion of a reasonable basis</vt:lpstr>
      <vt:lpstr> </vt:lpstr>
      <vt:lpstr>Prosecution focus is on major perpetrators</vt:lpstr>
      <vt:lpstr>Serious international crimes</vt:lpstr>
      <vt:lpstr>Cote d’Ivoire situation</vt:lpstr>
      <vt:lpstr>Dealing with international crimes </vt:lpstr>
      <vt:lpstr>National Courts</vt:lpstr>
      <vt:lpstr>Current ICC  cases</vt:lpstr>
      <vt:lpstr>Victims participation</vt:lpstr>
      <vt:lpstr>Victims participation</vt:lpstr>
      <vt:lpstr>Witnesses</vt:lpstr>
      <vt:lpstr>PowerPoint-presentatie</vt:lpstr>
    </vt:vector>
  </TitlesOfParts>
  <Company>mr. M.A.M.Wagemakers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Criminal Court</dc:title>
  <dc:creator>Marcus Wagemakers</dc:creator>
  <cp:lastModifiedBy>Marcus Wagemakers</cp:lastModifiedBy>
  <cp:revision>23</cp:revision>
  <dcterms:created xsi:type="dcterms:W3CDTF">2017-05-19T08:02:12Z</dcterms:created>
  <dcterms:modified xsi:type="dcterms:W3CDTF">2017-05-28T14:54:32Z</dcterms:modified>
</cp:coreProperties>
</file>